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6"/>
  </p:notesMasterIdLst>
  <p:handoutMasterIdLst>
    <p:handoutMasterId r:id="rId37"/>
  </p:handoutMasterIdLst>
  <p:sldIdLst>
    <p:sldId id="257" r:id="rId3"/>
    <p:sldId id="272" r:id="rId4"/>
    <p:sldId id="265" r:id="rId5"/>
    <p:sldId id="277" r:id="rId6"/>
    <p:sldId id="275" r:id="rId7"/>
    <p:sldId id="258" r:id="rId8"/>
    <p:sldId id="267" r:id="rId9"/>
    <p:sldId id="264" r:id="rId10"/>
    <p:sldId id="276" r:id="rId11"/>
    <p:sldId id="262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90" r:id="rId24"/>
    <p:sldId id="289" r:id="rId25"/>
    <p:sldId id="291" r:id="rId26"/>
    <p:sldId id="292" r:id="rId27"/>
    <p:sldId id="294" r:id="rId28"/>
    <p:sldId id="293" r:id="rId29"/>
    <p:sldId id="295" r:id="rId30"/>
    <p:sldId id="296" r:id="rId31"/>
    <p:sldId id="297" r:id="rId32"/>
    <p:sldId id="299" r:id="rId33"/>
    <p:sldId id="298" r:id="rId34"/>
    <p:sldId id="300" r:id="rId3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F7219E4-7EF9-432A-BD91-74117302D4D4}">
          <p14:sldIdLst>
            <p14:sldId id="257"/>
            <p14:sldId id="272"/>
            <p14:sldId id="265"/>
            <p14:sldId id="277"/>
            <p14:sldId id="275"/>
            <p14:sldId id="258"/>
            <p14:sldId id="267"/>
            <p14:sldId id="264"/>
            <p14:sldId id="276"/>
            <p14:sldId id="262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90"/>
            <p14:sldId id="289"/>
            <p14:sldId id="291"/>
            <p14:sldId id="292"/>
            <p14:sldId id="294"/>
            <p14:sldId id="293"/>
            <p14:sldId id="295"/>
            <p14:sldId id="296"/>
            <p14:sldId id="297"/>
            <p14:sldId id="299"/>
            <p14:sldId id="298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96433" autoAdjust="0"/>
  </p:normalViewPr>
  <p:slideViewPr>
    <p:cSldViewPr>
      <p:cViewPr varScale="1">
        <p:scale>
          <a:sx n="112" d="100"/>
          <a:sy n="112" d="100"/>
        </p:scale>
        <p:origin x="270" y="108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201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ru-RU"/>
              <a:t>02.12.2016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ru-RU"/>
              <a:t>02.12.2016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71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2E61351F-DBB1-4664-ADA9-83BC7CB8848D}" type="slidenum">
              <a:rPr lang="en-US" sz="1200" b="0" i="0">
                <a:latin typeface="Euphemia"/>
                <a:ea typeface="+mn-ea"/>
                <a:cs typeface="+mn-cs"/>
              </a:rPr>
              <a:t>7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88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A0D00EA6-0821-4AC5-933C-321AA6545349}" type="slidenum">
              <a:rPr lang="en-US" sz="1200" b="0" i="0">
                <a:latin typeface="Euphemia"/>
                <a:ea typeface="+mn-ea"/>
                <a:cs typeface="+mn-cs"/>
              </a:rPr>
              <a:t>10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7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02.12.2016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02.12.2016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02.12.2016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02.12.2016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02.12.2016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02.12.2016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02.12.2016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02.12.2016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02.12.2016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ru-RU" noProof="0" smtClean="0"/>
              <a:t>02.12.2016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ru-RU" noProof="0" smtClean="0"/>
              <a:pPr/>
              <a:t>02.12.2016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9697142" cy="38785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КАЛЕНДАРЬ </a:t>
            </a:r>
            <a:r>
              <a:rPr lang="ru-RU" b="1" dirty="0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ПАМЯТНЫХ И ЗНАМЕНАТЕЛЬНЫХ ДАТ</a:t>
            </a:r>
            <a:br>
              <a:rPr lang="ru-RU" b="1" dirty="0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b="1" dirty="0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ХАНТЫ-МАНСИЙСКОГО РАЙОНА на 201</a:t>
            </a:r>
            <a:r>
              <a:rPr lang="en-US" b="1" dirty="0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7 </a:t>
            </a:r>
            <a:r>
              <a:rPr lang="ru-RU" b="1" dirty="0" smtClean="0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год</a:t>
            </a:r>
            <a:endParaRPr lang="ru-RU" sz="6000" b="1" dirty="0">
              <a:solidFill>
                <a:schemeClr val="tx2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9 марта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1124744"/>
            <a:ext cx="3657949" cy="5013176"/>
          </a:xfrm>
          <a:prstGeom prst="rect">
            <a:avLst/>
          </a:prstGeom>
        </p:spPr>
      </p:pic>
      <p:sp>
        <p:nvSpPr>
          <p:cNvPr id="7" name="Объект 13"/>
          <p:cNvSpPr txBox="1">
            <a:spLocks/>
          </p:cNvSpPr>
          <p:nvPr/>
        </p:nvSpPr>
        <p:spPr>
          <a:xfrm>
            <a:off x="5590356" y="1110534"/>
            <a:ext cx="5808713" cy="5599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лет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 (1947) родилась Башмакова Любовь Пантелеевна, отличник народного просвещения, Почетный гражданин Ханты-Мансийского района (2014).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15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селе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Базьяны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Ханты-Мансийского района. Трудовую деятельность начала в 1965 году после окончания Ханты-Мансийского педагогического училище. В 1986 году закончила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Ишимский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институт. Проработала в сфере дошкольного образования 47 лет в качестве воспитателя, музыкального руководителя, заведующей детского сада с. Троица Ханты-Мансийского района. Талантливый, вдумчивый, трудолюбивый педагог с отличной теоретической и методической подготовкой.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Ветеран труда. Избиралась депутатом Думы Ханты-Мансийского района, депутатом сельского совета, председателем ветеранской организации. Пользуется огромным уважением односельчан.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Решением Думы Ханты-Мансийского района за высокое профессиональное мастерство, многолетний добросовестный труд и заслуги в области образования Мансийского района присвоено звание «Почетный гражданин Ханты-Мансийского района».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300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Clr>
                <a:srgbClr val="164B4F"/>
              </a:buClr>
              <a:buFont typeface="Arial" pitchFamily="34" charset="0"/>
              <a:buNone/>
            </a:pPr>
            <a:endParaRPr lang="ru-RU" b="1" dirty="0">
              <a:solidFill>
                <a:srgbClr val="164B4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90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18 марта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1196752"/>
            <a:ext cx="4752528" cy="3556087"/>
          </a:xfrm>
          <a:prstGeom prst="rect">
            <a:avLst/>
          </a:prstGeom>
        </p:spPr>
      </p:pic>
      <p:sp>
        <p:nvSpPr>
          <p:cNvPr id="7" name="Объект 13"/>
          <p:cNvSpPr txBox="1">
            <a:spLocks/>
          </p:cNvSpPr>
          <p:nvPr/>
        </p:nvSpPr>
        <p:spPr>
          <a:xfrm>
            <a:off x="6382444" y="1110534"/>
            <a:ext cx="5016625" cy="3642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(1932)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общеобразовательное учреждение Ханты-Мансийского района «Средняя общеобразовательная школа с.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Нялинское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имени Героя Советского Союза Вячеслава Федоровича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Чухарева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ранее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Нялинская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четырехлетняя школа.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Имя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 Советского Союза Вячеслава Федоровича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Чухарева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присвоено школе распоряжением администрации Ханты-Мансийского района № 1122-р от 27.08.2015.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3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 Наш район.-2007.-01 март, 15 март.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300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Clr>
                <a:srgbClr val="164B4F"/>
              </a:buClr>
              <a:buFont typeface="Arial" pitchFamily="34" charset="0"/>
              <a:buNone/>
            </a:pPr>
            <a:endParaRPr lang="ru-RU" b="1" dirty="0">
              <a:solidFill>
                <a:srgbClr val="164B4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591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19 марта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1052736"/>
            <a:ext cx="5501883" cy="3721217"/>
          </a:xfrm>
          <a:prstGeom prst="rect">
            <a:avLst/>
          </a:prstGeom>
        </p:spPr>
      </p:pic>
      <p:sp>
        <p:nvSpPr>
          <p:cNvPr id="7" name="Объект 13"/>
          <p:cNvSpPr txBox="1">
            <a:spLocks/>
          </p:cNvSpPr>
          <p:nvPr/>
        </p:nvSpPr>
        <p:spPr>
          <a:xfrm>
            <a:off x="7102524" y="1052736"/>
            <a:ext cx="4608512" cy="3663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лет назад (1982) приказом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Главохоты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РСФСР на территории Ханты-Мансийского района учрежден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Елизаровский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заказник.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директор заказника Котов Гелий Николаевич.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Расположен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Нижне-Обской низменности на территории Ханты-Мансийского района. Создан для восстановления и воспроизводства численности популяций диких зверей и птиц, ценных промысловых рыб, а также охраны среды обитания диких животных, редких и ценных видов растений. К основным объектам охраны относятся: все виды охотничьих млекопитающих, птиц и условно-охотничьих птиц, а также пернатых, занесенных в Красную книгу РФ. Площадь составляет 76,6тыс. га.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300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Clr>
                <a:srgbClr val="164B4F"/>
              </a:buClr>
              <a:buFont typeface="Arial" pitchFamily="34" charset="0"/>
              <a:buNone/>
            </a:pPr>
            <a:endParaRPr lang="ru-RU" b="1" dirty="0">
              <a:solidFill>
                <a:srgbClr val="164B4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9" name="Объект 13"/>
          <p:cNvSpPr txBox="1">
            <a:spLocks/>
          </p:cNvSpPr>
          <p:nvPr/>
        </p:nvSpPr>
        <p:spPr>
          <a:xfrm>
            <a:off x="7102524" y="4365104"/>
            <a:ext cx="4608512" cy="23274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Пашук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Г. В глухарином краю / А. Г.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Пашук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Свердловск : Сред.-Урал. Кн. Изд-во,1990. – 175 с.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Флора и растительность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Елизаровского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государственного заказника (нижняя Обь) /Г. С. Таран и др. ; отв. ред.: В. П. Седельников, Г. Н. Ерохин ; Рос. Акад. Наук.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Сиб.Отд-ние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Центр.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сиб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Ботан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Сад ; Правительство Ханты-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Манс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Авт.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Югры. –Новосибирск : Наука, 2004. – 212 с.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Обабков, Ф. К.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Елизаровский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заповедник / Ф. К. Обабков //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Самарово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Ханты-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Мансийск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2004. – 23 июля (№ 28). – С. 15.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Латынь смешалась с комариным звоном… или Обычные истории из практики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юннатов :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экобиолог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Экспедиции в заказник «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Елизаровский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1983–2005 гг. / [авт.-сост.: Л. Антипова, Н. Корнеева]. – Ханты-Мансийск :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издат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центрАдминистрации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2005. – 64 с.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ли жить заказник «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Елизаровский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»? // Промышленность и экология Севера. –2010. – № 6. – С. 88–91.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Пашук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Елизаровский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заказник: рай для птиц и лосей / А.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Пашук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ru-RU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Тюм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Известия. –2010. – 17 сент. – С. 8.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300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Clr>
                <a:srgbClr val="164B4F"/>
              </a:buClr>
              <a:buFont typeface="Arial" pitchFamily="34" charset="0"/>
              <a:buNone/>
            </a:pPr>
            <a:endParaRPr lang="ru-RU" b="1" dirty="0">
              <a:solidFill>
                <a:srgbClr val="164B4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966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26 марта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1268760"/>
            <a:ext cx="5189644" cy="3456384"/>
          </a:xfrm>
          <a:prstGeom prst="rect">
            <a:avLst/>
          </a:prstGeom>
        </p:spPr>
      </p:pic>
      <p:sp>
        <p:nvSpPr>
          <p:cNvPr id="9" name="Объект 13"/>
          <p:cNvSpPr txBox="1">
            <a:spLocks/>
          </p:cNvSpPr>
          <p:nvPr/>
        </p:nvSpPr>
        <p:spPr>
          <a:xfrm>
            <a:off x="6886500" y="1262788"/>
            <a:ext cx="4608512" cy="3663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300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Clr>
                <a:srgbClr val="164B4F"/>
              </a:buClr>
              <a:buFont typeface="Arial" pitchFamily="34" charset="0"/>
              <a:buNone/>
            </a:pPr>
            <a:endParaRPr lang="ru-RU" b="1" dirty="0">
              <a:solidFill>
                <a:srgbClr val="164B4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86500" y="1196752"/>
            <a:ext cx="479668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лет назад (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2012)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распоряжения администрации Ханты-Мансийского района № 300 создано Муниципальное бюджетное учреждение Ханты-Мансийского района «Досуговый центр «</a:t>
            </a:r>
            <a:r>
              <a:rPr lang="ru-RU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Имитуй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результате реорганизации Муниципального автономного учреждения Ханты-Мансийского района «Егерская служба», образованного в ноябре 2002 года. </a:t>
            </a:r>
          </a:p>
          <a:p>
            <a:pPr algn="just"/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Основная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деятельность по предоставлению услуг по организации досуга и отдыха населения, осуществление биотехнических и иных </a:t>
            </a:r>
            <a:r>
              <a:rPr lang="ru-RU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природоохраняемых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 на закрепляемой территории. Учреждение оказывает услуги по организации спортивной любительской охоты и любительской рыбалки для населения района, организации туристического, экскурсионного обслуживания, мероприятий по проведению досуга и отдыха. За учреждением закреплены в долгосрочное пользование охотничьи угодья на территории Ханты-Мансийского района общей площадью 1381 тыс. га. </a:t>
            </a:r>
          </a:p>
        </p:txBody>
      </p:sp>
    </p:spTree>
    <p:extLst>
      <p:ext uri="{BB962C8B-B14F-4D97-AF65-F5344CB8AC3E}">
        <p14:creationId xmlns:p14="http://schemas.microsoft.com/office/powerpoint/2010/main" val="124035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2 апреля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1008087"/>
            <a:ext cx="2712367" cy="39161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78188" y="836712"/>
            <a:ext cx="792088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назад (1942) родился Саламатин Эдуард Николаевич, Почетный гражданин Ханты-Мансийского района (2013).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Родился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с.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Зенково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Ханты-Мансийского района. После окончания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Зенковской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семилетней школы с 1957 по 1960 год обучался в Тобольском культпросвет училище. В 1982 году окончил Тюменский государственный университет, исторический факультет. 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Общий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трудовой деятельности составляет 44 года, из них в Ханты-Мансийском районе 42 года.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1960 по 1961 год работал в качестве преподавателя в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Ишимской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музыкальной школе по классу баян, с 1966 по 1970 год преподавателем Березовской детской музыкальной школы. 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1965 по 1966 год, с 1970 года по 1980 год, с 1990 по 1997 год, с 2000 по 2002 годы работал пионервожатым, учителем пения, воспитателем группы продленного дня, учителем истории, учителем музыки в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Селияровской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школе.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 по 1982 год, с 1987 по 1990 год работал председателем исполкома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Селияровского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Совета народных депутатов. С 1982 по 1987 год работал председателем правления колхоза «Сибирь» с.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Селиярово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Стоял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истоков создания филиала «Музея-усадьбы сельского торговца в с.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Селиярово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Внес большой вклад в развитие музея, создав своими руками макет «старого»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Селиярово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Работает над созданием научного труда «История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Селиярово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древнейших времен и до наших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дней». Принимает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участие в работе археологической экспедиции «Северная археология», которые занимаются исследованием древних стоянок и городищ.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Творческий человек, написавший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стихов и песен о Югре, Ханты-Мансийском районе, родном селе.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Постоянный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и неоднократный победитель ежегодного районного фестиваля «Не стареют душой ветераны».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дипломантом II всероссийского конкурса «Семья - основа государства».</a:t>
            </a:r>
          </a:p>
          <a:p>
            <a:pPr algn="just"/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 добросовестный и многолетний труд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«Ветеран труда», нагрудным знаком «Почетный работник общего образования Российской Федерации», медалью «За выдающийся вклад в развитие Ханты-Мансийского района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90944" y="4919008"/>
            <a:ext cx="106959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Неоднократно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награждался Почетными грамотами Министерства образования РФ «За значительные успехи в организации и совершенствовании учебного и воспитательного процессов, формирование интеллектуального, культурного и нравственного развития обучающихся», грамотами Ханты-Мансийского районного отдела народного образования и райкома профсоюза учителей «За достигнутые успехи в деле обучения и воспитания учащихся», Главы муниципального образования «Ханты-Мансийский район» «За высокое профессиональное мастерство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добросовестный труд и заслуги в сфере образования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грамотами комитета комсомола и профкома Тюменской областной культурно-просветительной школы, Благодарственными письмами Председателя Думы  Ханты-Мансийского автономного округа – Югры, Губернатора Ханты-Мансийского автономного округа – Югры, главы Ханты-Мансийского района, дипломами Департамента культуры и искусства Ханты-Мансийского автономного округа – Югры. 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Решением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Ханты-Мансийского района за высокое профессиональное мастерство, многолетний добросовестный труд и заслуги в области образования Мансийского района присвоено звание «Почетный гражданин Ханты-Мансийского района».</a:t>
            </a:r>
          </a:p>
          <a:p>
            <a:pPr algn="just"/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2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3 июня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1124744"/>
            <a:ext cx="3936503" cy="51621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34372" y="1196752"/>
            <a:ext cx="594880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назад (1932) родилась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Надеина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Римма Ивановна, Почетный гражданин Ханты-Мансийского района (1999).</a:t>
            </a:r>
          </a:p>
          <a:p>
            <a:pPr algn="just"/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just"/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п.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Нахрачи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Кондинского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Тюменской области. В 1953 году окончила Тюменскую областную агрономическую школу и трудилась в сельском хозяйстве Тюменской области. С 1965 года – комендант жилищно-коммунального хозяйства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нефтегазоразведочной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экспедиции в п.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Горноправдинске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Огромное трудолюбие, высокие организаторские способности, дисциплинированность позволили Римме Ивановне в течение десятилетий содержать поселок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Горноправдинск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чистоте и порядке.</a:t>
            </a:r>
          </a:p>
          <a:p>
            <a:pPr algn="just"/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За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добросовестный труд неоднократно поощрялась почетными грамотами, благодарностями, ценными подарками. Имеет правительственные награды: «За освоение целинных земель» (1967), «За освоение недр и развитие нефтегазового комплекса Западной Сибири» (1980), «Ветеран труда» (1982). В 1999 году ушла на заслуженный отдых. В настоящее время живет в г. Тюмени.</a:t>
            </a:r>
          </a:p>
          <a:p>
            <a:pPr algn="just"/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Решением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Ханты-Мансийского района за высокое профессиональное мастерство, многолетний добросовестный труд присвоено звание «Почетный гражданин Ханты-Мансийского района».</a:t>
            </a:r>
          </a:p>
          <a:p>
            <a:pPr algn="just"/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Поют «молодые» ветераны // Наш р-н. – 2003. – 3 марта.</a:t>
            </a:r>
          </a:p>
          <a:p>
            <a:pPr algn="just"/>
            <a:r>
              <a:rPr lang="ru-RU" sz="13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Рябов, А. А душою молода / А. Рябов // </a:t>
            </a:r>
            <a:r>
              <a:rPr lang="ru-RU" sz="13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НовостиЮгры</a:t>
            </a:r>
            <a:r>
              <a:rPr lang="ru-RU" sz="13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2006. – 26 сент. </a:t>
            </a:r>
          </a:p>
        </p:txBody>
      </p:sp>
    </p:spTree>
    <p:extLst>
      <p:ext uri="{BB962C8B-B14F-4D97-AF65-F5344CB8AC3E}">
        <p14:creationId xmlns:p14="http://schemas.microsoft.com/office/powerpoint/2010/main" val="97332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11 июня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1124744"/>
            <a:ext cx="3589673" cy="51833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34372" y="1196752"/>
            <a:ext cx="5948809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 (1947)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родилась Калиничева Галина Фёдоровна, отличник народного просвещения, Заслуженный работник образования Ханты-Мансийского автономного округа, Почетный гражданин Ханты-Мансийского района (2015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Родилась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п.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Нялино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Самаровского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Общий педагогический стаж составляет 44 года, из них 39 лет в Ханты-Мансийском районе. Трудовую деятельность начала в 1965 году учителем начальных классов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Аганской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В 1973 году окончила Тобольский государственный институт им. Д. И. Менделеева. С 1970 по 2009 год работала учителем начальных классов, учителем русского языка и литературы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Нялинской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школы, завучем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Нялинского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дома,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Нялинской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вспомогательной школы-интерната. Являлась председателем совета ветеранов села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Нялинское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Решением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Ханты-Мансийского района за высокое профессиональное мастерство, многолетний добросовестный труд и заслуги в области образования Мансийского района присвоено звание «Почетный гражданин Ханты-Мансийского района</a:t>
            </a: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endParaRPr lang="ru-RU" sz="13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28 июня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1268760"/>
            <a:ext cx="3691126" cy="49685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30316" y="1196752"/>
            <a:ext cx="645286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лет назад (1922-2009) родилась Кокорина Анна Андреевна, Почетный гражданин Ханты-Мансийского района (2002).</a:t>
            </a:r>
          </a:p>
          <a:p>
            <a:pPr algn="just"/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Родилась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с.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Чистоозерье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Петуховского</a:t>
            </a: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Курганской области. В 1930 году с родителями была сослана в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Уватский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Тюменской области. Трудовую деятельность начала с 12 лет в колхозе. В 1942 году вступила в комсомол и уехала по комсомольской путевке в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Салым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работала рабочей до 1946 года. Вернувшись в родной колхоз, работала помощником комбайнера. Участвовала в освоении целинных земель, за что была награждена в 1957 году медалью «За освоение целинных земель». В 1958 году переехала в д.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Чембакчино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Самаровского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где работала в колхозе «Путь к коммунизму» дояркой.</a:t>
            </a:r>
          </a:p>
          <a:p>
            <a:pPr algn="just"/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Награждена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«Знак Почета», медалями «За доблестный труд. В ознаменование 100-летия со дня рождения В.И. Ленина», «За доблестный труд в Великой Отечественной войне 1941–1945 гг.», «За трудовое отличие», «За освоение целинных земель». Имеет нагрудные знаки: «Ударник 9-й пятилетки» и «Победитель социалистического соревнования». Присвоено звание «Ветеран труда», «Участник трудового фронта». </a:t>
            </a:r>
          </a:p>
          <a:p>
            <a:pPr algn="just"/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Решением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Ханты-Мансийского района за высокое профессиональное мастерство, многолетний добросовестный труд, значительный личный вклад в социально-экономическое развитие Ханты-Мансийского района присвоено звание «Почетный гражданин Ханты-Мансийского района».</a:t>
            </a:r>
          </a:p>
          <a:p>
            <a:pPr algn="just"/>
            <a:endParaRPr lang="ru-RU" sz="13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Михайлов, Г. Первенство / Г. Михайлов // Ленин. Правда. – 1968. – 28 </a:t>
            </a:r>
            <a:r>
              <a:rPr lang="ru-RU" sz="1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</a:t>
            </a:r>
            <a:r>
              <a:rPr lang="ru-RU" sz="1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Рябов, А. Как велел долг / А. Рябов // Приближали как могли… – Шадринск, 2006. –С. 16.</a:t>
            </a:r>
          </a:p>
          <a:p>
            <a:pPr algn="just"/>
            <a:r>
              <a:rPr lang="ru-RU" sz="1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Кокорина, А. А. Сильное поколение: из воспоминаний труженицы тыла почетного жителя района А. А. </a:t>
            </a:r>
            <a:r>
              <a:rPr lang="ru-RU" sz="1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Кокориной</a:t>
            </a:r>
            <a:r>
              <a:rPr lang="ru-RU" sz="1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 г. рождения / А. А. Кокорина // Наш р-н Ханты-</a:t>
            </a:r>
            <a:r>
              <a:rPr lang="ru-RU" sz="12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Манс</a:t>
            </a:r>
            <a:r>
              <a:rPr lang="ru-RU" sz="1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2009. – 29 окт. (№ 44). – С. 6, 7.</a:t>
            </a:r>
          </a:p>
          <a:p>
            <a:pPr algn="just"/>
            <a:endParaRPr lang="ru-RU" sz="1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66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20 августа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52" y="1340768"/>
            <a:ext cx="5508612" cy="36724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70476" y="1268760"/>
            <a:ext cx="496855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290 лет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назад (1727)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образовано село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Зенково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Самаровского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(ныне Ханты-Мансийского) района.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Дата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 села утверждена Уставом сельского поселения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Шапша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принятым решением Совета депутатов сельского поселения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Шапша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 48 от 20.04.2009г.</a:t>
            </a:r>
            <a:endParaRPr lang="ru-RU" sz="16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16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1 сентября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3458"/>
          <a:stretch/>
        </p:blipFill>
        <p:spPr>
          <a:xfrm>
            <a:off x="1293813" y="1196752"/>
            <a:ext cx="5159102" cy="33123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98468" y="1031790"/>
            <a:ext cx="4968552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70 лет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назад (1947)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открыла двери начальная школа в п.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Усть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-Бобровка (п. Бобровский)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Самаровского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(Ханты-Мансийского)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b="1" dirty="0" smtClean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Первый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 Бобровская семилетняя школа сделала в 1952 году. Первый выпуск восьмилетней школы был в 1963 году. В 1986 году пущено в эксплуатацию новое двухэтажное здание, и школа получила статус средней общеобразовательной.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В 1999 году школа стала лауреатом Всероссийского конкурса «Школа года». Школа принимает участие в реализации приоритетного национального проекта «Образование» и является обладателем грантов Главы Ханты-Мансийского района и гранта Губернатора ХМАО-Югры.  Грант Главы Ханты-Мансийского района (2006 год), Грант Губернатора Ханты-Мансийского автономного округа – Югры в номинации «Управление образовательным учреждением» (2008 год), Грант Главы Ханты-Мансийского района в номинации «Лучший школьный интернет-сайт» (2009 год). Первое место в районном конкурсе «Цифровые каникулы» (2010 год и 2011 год).   Сегодня в школе трудятся пять ветеранов труда, один «Заслуженный учитель РФ», один «Отличник народного просвещения», четыре «Почётных работника общего образования», пять учителей, награждённых Почётной грамотой Министерства образования РФ.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300" dirty="0" smtClean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7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293813" y="980728"/>
            <a:ext cx="9601200" cy="110378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Общие сведения:</a:t>
            </a:r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endParaRPr lang="ru-RU" sz="3600" b="0" i="0" dirty="0">
              <a:solidFill>
                <a:schemeClr val="tx2"/>
              </a:solidFill>
              <a:latin typeface="Euphemia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 лет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 (1782)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образована д.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Нялина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(ныне Ханты-Мансийского района) </a:t>
            </a:r>
          </a:p>
          <a:p>
            <a:pPr algn="just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 лет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 (1782)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образована д.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Скрипунова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(ныне Ханты-Мансийского района) </a:t>
            </a:r>
          </a:p>
          <a:p>
            <a:pPr algn="just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лет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 (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1932) открыта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Кирзаводская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школа, сейчас Муниципальное казенное общеобразовательное учреждение Ханты-Мансийского района «Средняя общеобразовательная школа п. Кирпичный». В настоящее время в школе 10 классов-комплектов, две дошкольные группы, количество сотрудников -41 человек. Новое здание функционирует с 2005 года.</a:t>
            </a:r>
          </a:p>
          <a:p>
            <a:pPr algn="just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 (1932)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 работу детский сад в д. Вершина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Самаровского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(Ханты-Мансийского) района, сейчас Муниципальное казенное дошкольное образовательное учреждение Ханты-Мансийского района «Детский сад «Ягодка» с.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Кышик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лет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 (1952 год)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 библиотека в с.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Цингалы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Самаровского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(Ханты-Мансийского) района</a:t>
            </a:r>
          </a:p>
          <a:p>
            <a:pPr algn="just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лет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 (1957)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 п.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Пырьях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Самаровского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(Ханты-Мансийского) района</a:t>
            </a:r>
          </a:p>
          <a:p>
            <a:pPr algn="just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лет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 (1967) открыт Дом культуры «Геолог» в п.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Горноправдинске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Ханты-Мансийского района </a:t>
            </a:r>
          </a:p>
          <a:p>
            <a:pPr marL="0" indent="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None/>
            </a:pPr>
            <a:endParaRPr lang="ru-RU" sz="2400" b="1" i="0" dirty="0">
              <a:solidFill>
                <a:schemeClr val="tx2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3 сентября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15" y="1124745"/>
            <a:ext cx="2426133" cy="33032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90156" y="980728"/>
            <a:ext cx="7992888" cy="34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95 лет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назад (1922-2015)</a:t>
            </a:r>
            <a:r>
              <a:rPr lang="ru-RU" sz="13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родился Киренский Иннокентий Михайлович, участник Великой Отечественной войны, педагог, краевед, Почетный гражданин Ханты-Мансийского района (2013).</a:t>
            </a:r>
            <a:endParaRPr lang="ru-RU" sz="13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1770" algn="just">
              <a:lnSpc>
                <a:spcPts val="1375"/>
              </a:lnSpc>
              <a:spcAft>
                <a:spcPts val="0"/>
              </a:spcAft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Родился в г. Якутске в семье ветеринарного врача. Окончив 7 классов, поступил в техникум пушного хозяйства г. Якутска на бухгалтерское отделение. В декабре 1941 года был призван в Советскую армию. Служил на Дальнем Востоке в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Даурском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укрепрайоне, окончил полковую школу и был отправлен на границу с Манчжурией. 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93675" algn="just">
              <a:lnSpc>
                <a:spcPts val="1375"/>
              </a:lnSpc>
              <a:spcAft>
                <a:spcPts val="0"/>
              </a:spcAft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1942 году его направили в Черниговское инженерно-техническое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училище.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закончить его помешали активные боевые действия на западных границах СССР. Всех курсантов училища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отправили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Москву. Киренский И.М. был направлен в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десантно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-диверсионную школу. После 3-х месячных курсов он был оправлен для дальнейшей службы в 8 гвардейскую Воздушно-десантную бригаду, в 3 батальон, </a:t>
            </a:r>
            <a:r>
              <a:rPr lang="ru-RU" sz="1200" spc="-1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отдельный диверсионный взвод. 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90500" algn="just">
              <a:lnSpc>
                <a:spcPts val="1375"/>
              </a:lnSpc>
              <a:spcAft>
                <a:spcPts val="0"/>
              </a:spcAft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1944 году в составе 8 гвардейской Воздушно-десантной бригады Киренский И.М. принимал участие в форсировании Днепра, в массовой высадке десанта в тыл врага. 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91770" algn="just">
              <a:lnSpc>
                <a:spcPts val="1375"/>
              </a:lnSpc>
              <a:spcAft>
                <a:spcPts val="0"/>
              </a:spcAft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успешных операций Советской армии бригаду расформировали и Киренский И.М. был отправлен помощником командира сапёрного взвода на фронт в действующую 4 армию на 3 Украинский фронт, в 38 дивизию, в отдельный сапёрный батальон. В составе этого батальона Киренский И.М. участвовал в боях за озеро Балатон, при взятии города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Сехеш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Чехер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-Вар, в окружении немецких войск в Будапеште, Вене, Праге.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91770" algn="just">
              <a:lnSpc>
                <a:spcPts val="1375"/>
              </a:lnSpc>
              <a:spcAft>
                <a:spcPts val="0"/>
              </a:spcAft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Закончил войну Киренский И.М. у города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Зноймо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Чехословакии. После победы в составе советских войск участвовал в строительстве памятника русскому солдату на горе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Гелерт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Венгрии. Демобилизовался в январе 1946 года. Награждён Орденом Отечественной войны II степени, 9 медалями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25860" y="4428018"/>
            <a:ext cx="10657184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9225" algn="just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войны Киренский И.М. работал в партийных органах. А после окончания пединститута Свердловским Обкомом партии был направлен в распоряжение Ханты-Мансийского окружкома партии и с 1964 года работал в системе образования Ханты-Мансийского автономного округа директором школы, инспектором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ОкрОНО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заведующим Ханты-Мансийским районным отделом образования.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Киренский И.М вёл большую краеведческую работу по изучению истории древнего Югорского края.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руководством Киренского И.М. создано два краеведческих музея на базе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Нялинской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средней школы и Станции Юных туристов.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Киренским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И.М. организованы научно-исследовательские и практико-ориентированные экспедиции по р. Оби на баркасах под парусами, по р.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Назым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самодельных плотах, на лыжах до р. </a:t>
            </a:r>
            <a:r>
              <a:rPr lang="ru-RU" sz="12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Охлым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200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До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82 лет Киренский И.М трудился на ниве просвещения. С 2001 по 2007гг., будучи пенсионером с большим стажем продолжал организовывать и лично участвовать в разведывательных археологических экспедициях с учащимися, вести научно-исследовательскую работу, сотрудничать с окружным Музеем Природы и человека.</a:t>
            </a:r>
          </a:p>
          <a:p>
            <a:pPr indent="187325" algn="just">
              <a:spcAft>
                <a:spcPts val="0"/>
              </a:spcAft>
            </a:pPr>
            <a:r>
              <a:rPr lang="ru-RU" sz="1200" spc="-1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Решением </a:t>
            </a:r>
            <a:r>
              <a:rPr lang="ru-RU" sz="1200" spc="-1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Думы Ханты-Мансийского района за высокое профессиональное мастерство, многолетний добросовестный труд,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значительный личный вклад в социально-экономическое развитие Ханты-Мансийского района</a:t>
            </a:r>
            <a:r>
              <a:rPr lang="ru-RU" sz="1200" spc="-1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присвоено звание «Почетный гражданин Ханты-Мансийского района».</a:t>
            </a:r>
            <a:endParaRPr lang="ru-RU" sz="12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29 сентября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1340768"/>
            <a:ext cx="3554856" cy="43520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86300" y="1196752"/>
            <a:ext cx="6552728" cy="494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 лет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назад (1927-2014)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родился </a:t>
            </a:r>
            <a:r>
              <a:rPr lang="ru-RU" sz="1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Пачганов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Андрей Дмитриевич, участник Великой Отечественной войны, </a:t>
            </a:r>
            <a:r>
              <a:rPr lang="ru-RU" sz="1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фондообразователь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архивного отдела.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Родился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деревне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Базьяны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Самаровского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в семье крестьянина. После смерти родителей воспитывался у тетки, которая жила в селе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Зенково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Закончил в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Пашкино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класса и пошел работать в колхоз, возил веревочкой почту, сено, продукты.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октябре 1942 года сам изъявил желание пойти на фронт.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Служил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54 артиллерийском полку,  Служил в 86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тяжелогаубичной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бригаде телефонист, связист, в 23 гвардейской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тяжелогаубичной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бригаде. После служил в Германии до 1949 года. По окончании службы присвоено звание ефрейтор.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В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1949 году вернулся в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Пашкино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Работал в колхозе: на лесозаготовках, а в обозе на 6 лошадях. В 1959 году переехали в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Кышик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работал в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рыбкоопе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зимой конюхом, летом груза выгружал. После в Луговом 2 года работал, а в 1965 году семья переехала в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Нялино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трудился в детском доме рабочим. В 1979 году перешел в лесничество конюхом. В 1982 году вышел на пенсию.</a:t>
            </a:r>
          </a:p>
          <a:p>
            <a:pPr algn="just"/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Вырастил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воспитал 7 детей.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Награжден медалями «За отвагу», «За взятие Кенигсберга», «За освобождение Варшавы», «За взятие Берлина», «За победу над Германией в Великой Отечественной войне 1941-1945гг.»,  «20 лет победы в Великой Отечественной войне1941-1945гг.», «30 лет победы в Великой отечественной войне 1941-1945гг.», 40 лет победы в Великой Отечественной войне 1941-1945гг.», 50 лет победы в Великой Отечественной войне 1941-1945гг.», «60 лет победы в Великой Отечественной войне 1941-1945гг.», «65 лет победы в Великой Отечественной войне 1941-1945гг.», «60 лет Вооруженных Сил СССР», «70 лет Вооруженных Сил СССР», медалью Жукова. </a:t>
            </a:r>
            <a:endParaRPr lang="ru-RU" sz="13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0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1 октября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4412" y="1412776"/>
            <a:ext cx="532859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 лет назад (1942)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сформирован </a:t>
            </a:r>
            <a:r>
              <a:rPr lang="ru-RU" sz="16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Нялинский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детский дом им. Павлика Морозова и в этот же день отправлен в Ханты – Мансийский округ. Первая заведующая детского дома А. Полякова. Всего детей было 68 человек. 23 девочки и 45 мальчиков. Учебный год в детском доме начался с 24 октября 1942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sz="16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1412776"/>
            <a:ext cx="4584575" cy="31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6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/>
              <a:t>8</a:t>
            </a:r>
            <a:r>
              <a:rPr lang="ru-RU" sz="3600" b="1" dirty="0" smtClean="0"/>
              <a:t> октября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1412776"/>
            <a:ext cx="4268311" cy="33305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78388" y="1340768"/>
            <a:ext cx="56886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25 лет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назад (1992)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Постановлением № 47 администрации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Ханты-Мансийского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района образован архивный отдел администрации Ханты-Мансийского района для хранения и использования документов по личному составу. Зав. отделом назначена Бородулина Ольга Васильевна.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Первыми в 1993 году в архивный отдел поступили документы по личному составу совхоза «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Урманный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в количестве 31 единица хранения.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9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15 октября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70276" y="1268760"/>
            <a:ext cx="6840760" cy="426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70 лет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назад (1947)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родился Куликов Виталий Витальевич, Почетный гражданин Ханты-Мансийского района (2012).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300" spc="2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Родился </a:t>
            </a:r>
            <a:r>
              <a:rPr lang="ru-RU" sz="1300" spc="2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поселке </a:t>
            </a:r>
            <a:r>
              <a:rPr lang="ru-RU" sz="1300" spc="2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Нялино</a:t>
            </a:r>
            <a:r>
              <a:rPr lang="ru-RU" sz="1300" spc="2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Ханты-Мансийского района. </a:t>
            </a:r>
            <a:r>
              <a:rPr lang="ru-RU" sz="1300" spc="-5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были репрессированы в Ханты-</a:t>
            </a:r>
            <a:r>
              <a:rPr lang="ru-RU" sz="1300" spc="-3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Мансийский район. После окончания Красноярского </a:t>
            </a:r>
            <a:r>
              <a:rPr lang="ru-RU" sz="1300" spc="-3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политтехникума</a:t>
            </a:r>
            <a:r>
              <a:rPr lang="ru-RU" sz="1300" spc="-3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1968 году работал в Красноярске. </a:t>
            </a:r>
            <a:r>
              <a:rPr lang="ru-RU" sz="1300" spc="4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1970 года по 1993 год трудился в </a:t>
            </a:r>
            <a:r>
              <a:rPr lang="ru-RU" sz="1300" spc="4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Нялинском</a:t>
            </a:r>
            <a:r>
              <a:rPr lang="ru-RU" sz="1300" spc="4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детском доме, </a:t>
            </a:r>
            <a:r>
              <a:rPr lang="ru-RU" sz="1300" spc="4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Нялинской</a:t>
            </a:r>
            <a:r>
              <a:rPr lang="ru-RU" sz="1300" spc="4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вспомогательной школе-интернате, с 1993 по 2004гг. учителем трудового обучения в </a:t>
            </a:r>
            <a:r>
              <a:rPr lang="ru-RU" sz="1300" spc="4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Нялинской</a:t>
            </a:r>
            <a:r>
              <a:rPr lang="ru-RU" sz="1300" spc="4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средней школе, с 2006 года в </a:t>
            </a:r>
            <a:r>
              <a:rPr lang="ru-RU" sz="1300" spc="4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Нялинской</a:t>
            </a:r>
            <a:r>
              <a:rPr lang="ru-RU" sz="1300" spc="4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коррекционной школе-интернате.</a:t>
            </a:r>
            <a:endParaRPr lang="ru-RU" sz="13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300" spc="-25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Избирался </a:t>
            </a:r>
            <a:r>
              <a:rPr lang="ru-RU" sz="1300" spc="-25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депутатом Думы Ханты-Мансийского района, депутатом Совета депутатов сельского поселения </a:t>
            </a:r>
            <a:r>
              <a:rPr lang="ru-RU" sz="1300" spc="-25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Нялинское</a:t>
            </a:r>
            <a:r>
              <a:rPr lang="ru-RU" sz="1300" spc="-25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3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300" spc="45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Пользуется </a:t>
            </a:r>
            <a:r>
              <a:rPr lang="ru-RU" sz="1300" spc="-3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авторитетом и уважением среди населения, коллег по работе.</a:t>
            </a:r>
            <a:r>
              <a:rPr lang="ru-RU" sz="1300" spc="-25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300" spc="45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ru-RU" sz="1300" spc="45" dirty="0" smtClean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300" spc="45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300" spc="45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добросовестный труд награжден знаками «Победитель соцсоревнования», почетными грамотами окружного отдела образования, благодарственными письмами главы Ханты-Мансийского района. Присвоено звание «Ветеран труда Ханты-Мансийского автономного округа-Югры».</a:t>
            </a:r>
            <a:endParaRPr lang="ru-RU" sz="13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7325" algn="just">
              <a:spcAft>
                <a:spcPts val="0"/>
              </a:spcAft>
            </a:pPr>
            <a:r>
              <a:rPr lang="ru-RU" sz="1300" spc="45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spc="45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300" spc="-1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Решением </a:t>
            </a:r>
            <a:r>
              <a:rPr lang="ru-RU" sz="1300" spc="-1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Думы Ханты-Мансийского района за высокое профессиональное мастерство, многолетний добросовестный труд,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значительный личный вклад в социально-экономическое развитие Ханты-Мансийского района</a:t>
            </a:r>
            <a:r>
              <a:rPr lang="ru-RU" sz="1300" spc="-1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присвоено звание «Почетный гражданин Ханты-Мансийского района».</a:t>
            </a:r>
            <a:endParaRPr lang="ru-RU" sz="13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1268760"/>
            <a:ext cx="2664296" cy="47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0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/>
              <a:t>2</a:t>
            </a:r>
            <a:r>
              <a:rPr lang="ru-RU" sz="3600" b="1" dirty="0" smtClean="0"/>
              <a:t>5 октября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8308" y="1196752"/>
            <a:ext cx="630884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 лет назад (1937-2004) родился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Макшанцев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Алексей Степанович, отличник народного просвещения, Почетный гражданин Ханты-Мансийского района (2008).</a:t>
            </a:r>
          </a:p>
          <a:p>
            <a:pPr indent="179705" algn="just">
              <a:spcAft>
                <a:spcPts val="0"/>
              </a:spcAft>
            </a:pP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Родился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октября 1937 года в с.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Чигорак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Борисоглебского района Воронежской области. Сорок лет Алексей Степанович являлся бессменным руководителем Кедровской средней школы. Талантливый педагог, инициатор всего передового и нового, опытный и мудрый наставник молодежи, он пользовался заслуженным авторитетом своих коллег и учеников. Отмечен почетными грамотами Министерства просвещения РСФСР, областного, окружного, районного отделов народного образования, благодарственным письмом Губернатора Ханты-Мансийского автономного округа -Югры. </a:t>
            </a:r>
          </a:p>
          <a:p>
            <a:pPr indent="187325" algn="just">
              <a:spcAft>
                <a:spcPts val="0"/>
              </a:spcAft>
            </a:pPr>
            <a:r>
              <a:rPr lang="ru-RU" sz="1300" spc="-1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Решением </a:t>
            </a:r>
            <a:r>
              <a:rPr lang="ru-RU" sz="1300" spc="-1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Думы Ханты-Мансийского района за высокое профессиональное мастерство, многолетний добросовестный труд,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значительный личный вклад в социально-экономическое развитие Ханты-Мансийского района</a:t>
            </a:r>
            <a:r>
              <a:rPr lang="ru-RU" sz="1300" spc="-1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посмертно присвоено звание «Почетный гражданин Ханты-Мансийского района».</a:t>
            </a:r>
            <a:endParaRPr lang="ru-RU" sz="13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целях увековечения памяти Алексея Степановича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Макшанцева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Постановлением  главы Ханты-Мансийского района №119 от 02.09.2004г. Муниципальному общеобразовательному учреждению: средняя общеобразовательная школа п. Кедровый присвоено имя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Макшанцева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Алексея Степановича. На школе открыта мемориальная доска.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Архивный отдел администрации Ханты-Мансийского района. Ф. 47.Оп.1. Д. 381,  Л. 55.</a:t>
            </a:r>
            <a:endParaRPr lang="ru-RU" sz="12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1196752"/>
            <a:ext cx="3096344" cy="420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6 ноября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6260" y="1628800"/>
            <a:ext cx="6092825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лет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назад (1997)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основании Постановления главы сельского поселения 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Горноправдинск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№480 создано Муниципальное предприятие «Комплекс-Плюс» сельского поселения 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Горноправдинск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Основной вид деятельности – управление эксплуатацией жилого фонда.</a:t>
            </a:r>
            <a:endParaRPr lang="ru-RU" sz="16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77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10 декабря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1484784"/>
            <a:ext cx="3168352" cy="415735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98268" y="1484784"/>
            <a:ext cx="684076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лет назад (1922-2012) родилась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Бабикова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Петровна, Почетный гражданин Ханты-Мансийского района (2000).</a:t>
            </a:r>
          </a:p>
          <a:p>
            <a:pPr algn="just"/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Родилась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д.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Роши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Вагайского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Тюменской области. 25 лет проработала в колхозе. В 1960 году приехала в п. </a:t>
            </a: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Сибирский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была принята в совхоз «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Реполовский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рабочей. В период трудовой деятельности выполняла полевые работы. В 1992 году ушла на заслуженный отдых. Находясь на пенсии, Екатерина Петровна продолжала оказывать ЖСК «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Реполовский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посильную помощь в посевной и уборочной кампаниях. </a:t>
            </a:r>
          </a:p>
          <a:p>
            <a:pPr algn="just"/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Награждена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медалями «50 лет Победы в Великой Отечественной войне 1941–1945 годов», «Ветеран труда», трижды награждалась знаками «Победитель социалистического соревнования».</a:t>
            </a:r>
          </a:p>
          <a:p>
            <a:pPr algn="just"/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Решением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Ханты-Мансийского района за высокое профессиональное мастерство, многолетний добросовестный труд, значительный личный вклад в социально-экономическое развитие Ханты-Мансийского района присвоено звание «Почетный гражданин Ханты-Мансийского района».</a:t>
            </a:r>
          </a:p>
        </p:txBody>
      </p:sp>
    </p:spTree>
    <p:extLst>
      <p:ext uri="{BB962C8B-B14F-4D97-AF65-F5344CB8AC3E}">
        <p14:creationId xmlns:p14="http://schemas.microsoft.com/office/powerpoint/2010/main" val="19146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11 декабря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98268" y="1266576"/>
            <a:ext cx="684076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назад (1937) родилась Шахова Зоя Павловна, Почетный гражданин Ханты-Мансийского района (2002).</a:t>
            </a:r>
          </a:p>
          <a:p>
            <a:pPr algn="just"/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algn="just"/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Родилась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д.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Шайтанка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Березовского района Тюменской области. В 1951 году приехала в с. Елизарово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Самаровского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(Ханты-Мансийского) района. С 1954 года работала в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Елизаровском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рыбкоопе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подручным пекарем. С 1963 года по 1992 год заведующей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Елизаровской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хлебопекарней. </a:t>
            </a:r>
          </a:p>
          <a:p>
            <a:pPr algn="just"/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Награждена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правительственными наградами: орденом Трудового Красного Знамени, медалями «За доблестный труд. В ознаменование 100-летия со дня рождения В.И. Ленина», «Ветеран труда», нагрудными знаками «Отличник советской потребительской кооперации», «Ударник коммунистического труда», «Ударник 11-й пятилетки».</a:t>
            </a:r>
          </a:p>
          <a:p>
            <a:pPr algn="just"/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Решением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Ханты-Мансийского района за высокое профессиональное мастерство, многолетний добросовестный труд, значительный личный вклад в социально-экономическое развитие Ханты-Мансийского района присвоено звание «Почетный гражданин Ханты-Мансийского района».</a:t>
            </a:r>
          </a:p>
          <a:p>
            <a:pPr algn="just"/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13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2" y="1279637"/>
            <a:ext cx="3144415" cy="422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17 декабря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2" y="1268759"/>
            <a:ext cx="3000400" cy="39614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54252" y="1268759"/>
            <a:ext cx="70788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лет назад (1932-2007) родилась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Змановская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Ильинична, Почетный гражданин Ханты-Мансийского района (2002).</a:t>
            </a:r>
          </a:p>
          <a:p>
            <a:pPr algn="just"/>
            <a:endParaRPr lang="ru-RU" sz="13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Родилась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деревне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Чебуково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Самаровского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(Ханты-Мансийского) района Тюменской области. В 1947 году в 14 лет начала трудовую деятельность в колхозе имени Куйбышева в д.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Скрипуново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1950 по 1953 годы работала на лесозаготовках. В 1954 году переехала в д.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Сумкино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Самаровского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в колхоз имени Чапаева, где работала дояркой на животноводческой ферме. Последние годы работала в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Зенковском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фельдшерско-акушерском пункте санитаркой. </a:t>
            </a:r>
          </a:p>
          <a:p>
            <a:pPr algn="just"/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Избиралась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депутатом Совета депутатов трудящихся Ханты-Мансийского района. За свой труд неоднократно награждалась почетными грамотами, денежными премиями и ценными подарками, имеет нагрудный знак «Победитель социалистического соревнования».</a:t>
            </a:r>
          </a:p>
          <a:p>
            <a:pPr algn="just"/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Думы Ханты-Мансийского района за высокое профессиональное мастерство, многолетний добросовестный труд, значительный личный вклад в социально-экономическое развитие Ханты-Мансийского района присвоено звание «Почетный гражданин Ханты-Мансийского района».</a:t>
            </a:r>
          </a:p>
          <a:p>
            <a:pPr algn="just"/>
            <a:endParaRPr lang="ru-RU" sz="13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 В. Село родное / В. Петров // Новости Югры. – 1996. – 24 авг.</a:t>
            </a:r>
          </a:p>
        </p:txBody>
      </p:sp>
    </p:spTree>
    <p:extLst>
      <p:ext uri="{BB962C8B-B14F-4D97-AF65-F5344CB8AC3E}">
        <p14:creationId xmlns:p14="http://schemas.microsoft.com/office/powerpoint/2010/main" val="106552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60648"/>
            <a:ext cx="2280319" cy="64807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 smtClean="0"/>
              <a:t>2</a:t>
            </a:r>
            <a:r>
              <a:rPr lang="ru-RU" b="1" dirty="0" smtClean="0"/>
              <a:t> </a:t>
            </a:r>
            <a:r>
              <a:rPr lang="ru-RU" b="1" dirty="0"/>
              <a:t>января </a:t>
            </a:r>
            <a:endParaRPr lang="ru-RU" sz="3600" b="0" i="0" dirty="0">
              <a:solidFill>
                <a:srgbClr val="164B4F"/>
              </a:solidFill>
              <a:latin typeface="Euphemia"/>
              <a:ea typeface="+mj-ea"/>
              <a:cs typeface="+mj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4" y="1124744"/>
            <a:ext cx="3908129" cy="5177002"/>
          </a:xfrm>
        </p:spPr>
      </p:pic>
      <p:sp>
        <p:nvSpPr>
          <p:cNvPr id="8" name="Объект 13"/>
          <p:cNvSpPr txBox="1">
            <a:spLocks/>
          </p:cNvSpPr>
          <p:nvPr/>
        </p:nvSpPr>
        <p:spPr>
          <a:xfrm>
            <a:off x="5878388" y="1124744"/>
            <a:ext cx="5520681" cy="545590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60 </a:t>
            </a:r>
            <a:r>
              <a:rPr lang="ru-RU" sz="4000" b="1" dirty="0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лет назад (1957) родилась Родионова Валентина Михайловна, Почетный гражданин Ханты-Мансийского района (2008).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 smtClean="0">
              <a:solidFill>
                <a:schemeClr val="tx2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       </a:t>
            </a:r>
            <a:r>
              <a:rPr lang="ru-RU" sz="3300" dirty="0" smtClean="0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Родилась </a:t>
            </a:r>
            <a:r>
              <a:rPr lang="ru-RU" sz="3300" dirty="0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2 января 1957 года в д. </a:t>
            </a:r>
            <a:r>
              <a:rPr lang="ru-RU" sz="3300" dirty="0" err="1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Шалимово</a:t>
            </a:r>
            <a:r>
              <a:rPr lang="ru-RU" sz="3300" dirty="0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3300" dirty="0" err="1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Уватского</a:t>
            </a:r>
            <a:r>
              <a:rPr lang="ru-RU" sz="3300" dirty="0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района Тюменской области.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dirty="0" smtClean="0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       Совместно </a:t>
            </a:r>
            <a:r>
              <a:rPr lang="ru-RU" sz="3300" dirty="0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со школой и поселковой организацией ветеранов войны и труда ведет целенаправленную активную деятельность по краеведению, сбор материалов по истории поселка. Применяет творческий подход, использует разнообразные формы и методы по пропаганде книги и привлечению населения к чтению.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dirty="0" smtClean="0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       За </a:t>
            </a:r>
            <a:r>
              <a:rPr lang="ru-RU" sz="3300" dirty="0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создание мини-музея «Свет малой родины» Валентина Михайловна отмечена грантом и премией Губернатора Ханты-Мансийского автономного округа – Югры.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dirty="0" smtClean="0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       За </a:t>
            </a:r>
            <a:r>
              <a:rPr lang="ru-RU" sz="3300" dirty="0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достигнутые успехи, личный вклад в развитие библиотечного дела отмечена благодарственными письмами, почетными грамотами, дипломами окружного и районного уровней.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dirty="0" smtClean="0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       Решением </a:t>
            </a:r>
            <a:r>
              <a:rPr lang="ru-RU" sz="3300" dirty="0">
                <a:solidFill>
                  <a:schemeClr val="tx2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Думы Ханты-Мансийского района № 270 от 20.02.2008 за многолетний добросовестный труд, высокое профессиональное мастерство, значительный личный вклад в социально-экономическое развитие Ханты-Мансийского района Валентине Михайловне Родионовой присвоено звание «Почетный гражданин Ханты-Мансийского района». </a:t>
            </a:r>
          </a:p>
          <a:p>
            <a:pPr marL="0" indent="0">
              <a:buClr>
                <a:srgbClr val="164B4F"/>
              </a:buClr>
              <a:buFont typeface="Arial" pitchFamily="34" charset="0"/>
              <a:buNone/>
            </a:pPr>
            <a:endParaRPr lang="ru-RU" b="1" dirty="0">
              <a:solidFill>
                <a:srgbClr val="164B4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56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20 декабря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98268" y="1124744"/>
            <a:ext cx="666888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95 лет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назад (1922-2006)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родился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Вагатов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Андрей Тимофеевич, участник Великой Отечественной войны, Почетный гражданин Ханты-Мансийского района (1998).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Родился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д. Большой Вар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Самаровского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(Ханты-Мансийского) района Тюменской области.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1947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по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1951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гг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работал председателем колхоза им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М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И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Калинина в д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Итьях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1951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по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1952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гг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учился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Ханты-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Мансийской окружной партийной школе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1952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по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1954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гг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работал председателем колхоза им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В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М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Молотова в д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Новый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Назым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1954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по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1956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гг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председатель колхоза в д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Большой Вар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1956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по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1959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гг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заместитель председателя колхоза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«1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Мая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в д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Кышик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1959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по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1962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гг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рыбак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В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1962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г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избран председателем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Назымского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сельского Совета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1963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по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1996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гг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работал рыбаком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охотником в Ханты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Мансийском районе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          Награжден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орденами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Знак Почета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Трудового Красного Знамени»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«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Отечественной войны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степени»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медалями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За трудовое отличие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медалью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NewRoman"/>
                <a:cs typeface="Times New Roman" panose="02020603050405020304" pitchFamily="18" charset="0"/>
              </a:rPr>
              <a:t>Жукова,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Почётной грамотой Президиума Верховного Совета РСФСР. Неоднократно награждался нагрудными знаками «Победитель социалистического соревнования»</a:t>
            </a:r>
          </a:p>
          <a:p>
            <a:pPr algn="just">
              <a:spcAft>
                <a:spcPts val="0"/>
              </a:spcAft>
            </a:pPr>
            <a:r>
              <a:rPr lang="ru-RU" sz="1300" spc="-1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Решением </a:t>
            </a:r>
            <a:r>
              <a:rPr lang="ru-RU" sz="1300" spc="-1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Думы Ханты-Мансийского района за высокое профессиональное мастерство, многолетний добросовестный труд,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значительный личный вклад в социально-экономическое развитие Ханты-Мансийского района</a:t>
            </a:r>
            <a:r>
              <a:rPr lang="ru-RU" sz="1300" spc="-1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присвоено звание «Почетный гражданин Ханты-Мансийского района</a:t>
            </a:r>
            <a:r>
              <a:rPr lang="ru-RU" sz="1300" spc="-1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i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82" y="1227148"/>
            <a:ext cx="3220640" cy="42180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98268" y="5066410"/>
            <a:ext cx="665825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1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Рябов </a:t>
            </a: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Жить-людям служить/ </a:t>
            </a:r>
            <a:r>
              <a:rPr lang="ru-RU" sz="1100" i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А.Рябов</a:t>
            </a: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Солдаты Победы: Книга памяти. </a:t>
            </a:r>
            <a:r>
              <a:rPr lang="ru-RU" sz="1100" i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</a:t>
            </a: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1. -    Шадринск, 2001.- С. 58-60.</a:t>
            </a:r>
          </a:p>
          <a:p>
            <a:pPr algn="just">
              <a:spcAft>
                <a:spcPts val="0"/>
              </a:spcAft>
            </a:pP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Рябов А. Из одного металла…/ А. Рябов //Приближали как могли</a:t>
            </a:r>
            <a:r>
              <a:rPr lang="ru-RU" sz="11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трудового фронта Ханты-Мансийского района в годы Великой Отечественной войны.-Шадринск, 2006.-С.138.</a:t>
            </a:r>
          </a:p>
          <a:p>
            <a:pPr algn="just">
              <a:spcAft>
                <a:spcPts val="0"/>
              </a:spcAft>
            </a:pPr>
            <a:r>
              <a:rPr lang="ru-RU" sz="1100" i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Себурова</a:t>
            </a: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 Есть с кого брать пример / </a:t>
            </a:r>
            <a:r>
              <a:rPr lang="ru-RU" sz="1100" i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Т.Себурова</a:t>
            </a: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//Ленин. Правда.-1979.-1 мая. </a:t>
            </a:r>
          </a:p>
          <a:p>
            <a:pPr algn="just">
              <a:spcAft>
                <a:spcPts val="0"/>
              </a:spcAft>
            </a:pP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Уфимцева А.[О </a:t>
            </a:r>
            <a:r>
              <a:rPr lang="ru-RU" sz="1100" i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Вагатове</a:t>
            </a: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А.Т.]/ </a:t>
            </a:r>
            <a:r>
              <a:rPr lang="ru-RU" sz="1100" i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А.Уфимцева</a:t>
            </a: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// Ленин. Правда.-1989.-1 июля.</a:t>
            </a:r>
          </a:p>
          <a:p>
            <a:pPr algn="just">
              <a:spcAft>
                <a:spcPts val="0"/>
              </a:spcAft>
            </a:pPr>
            <a:r>
              <a:rPr lang="ru-RU" sz="1100" i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Копнов</a:t>
            </a: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</a:t>
            </a:r>
            <a:r>
              <a:rPr lang="ru-RU" sz="1100" i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Кышик</a:t>
            </a: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ожидании перемен / </a:t>
            </a:r>
            <a:r>
              <a:rPr lang="ru-RU" sz="1100" i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В.Копнов</a:t>
            </a: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Новости Югры.-1998.-22 авг.</a:t>
            </a:r>
          </a:p>
          <a:p>
            <a:pPr algn="just">
              <a:spcAft>
                <a:spcPts val="0"/>
              </a:spcAft>
            </a:pP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Рябов А. Не стоит село без праведника / </a:t>
            </a:r>
            <a:r>
              <a:rPr lang="ru-RU" sz="1100" i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А.Рябов</a:t>
            </a: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Наш район.- 2001.-№ 1.</a:t>
            </a:r>
          </a:p>
          <a:p>
            <a:pPr algn="just">
              <a:spcAft>
                <a:spcPts val="0"/>
              </a:spcAft>
            </a:pP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Ключник, Л. Кто, кто на </a:t>
            </a:r>
            <a:r>
              <a:rPr lang="ru-RU" sz="1100" i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Назыме</a:t>
            </a: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живет? // </a:t>
            </a:r>
            <a:r>
              <a:rPr lang="ru-RU" sz="1100" i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Самарово</a:t>
            </a: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-Ханты-Мансийск: Спец.выпуск.-2001.-7 сент.-С.5</a:t>
            </a:r>
          </a:p>
          <a:p>
            <a:pPr algn="just">
              <a:spcAft>
                <a:spcPts val="0"/>
              </a:spcAft>
            </a:pP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Рябов А. Династия/ </a:t>
            </a:r>
            <a:r>
              <a:rPr lang="ru-RU" sz="1100" i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А.Рябов</a:t>
            </a:r>
            <a:r>
              <a:rPr lang="ru-RU" sz="1100" i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// Ленин.правда.-2003.-06 дек. </a:t>
            </a:r>
            <a:endParaRPr lang="ru-RU" sz="1100" i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46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21 декабря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06380" y="1340768"/>
            <a:ext cx="5976664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лет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назад (2012)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решением №212 Думы Ханты-Мансийского района утверждено положение о гимне Ханты-Мансийского района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музыкальная редакция и текст гимна. 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Гимн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Ханты-Мансийского района является официальным символом Ханты-Мансийского района. Автор текста гимна Ханты-Мансийского района Крюков Евгений Иванович, г. Волжский, Волгоградская область.</a:t>
            </a:r>
            <a:endParaRPr lang="ru-RU" sz="16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20" y="1340768"/>
            <a:ext cx="4536504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 ГИМНА ХАНТЫ-МАНСИЙСКОГО РАЙОНА </a:t>
            </a:r>
          </a:p>
          <a:p>
            <a:pPr algn="ctr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(СЛОВА Е.И. КРЮКОВА)</a:t>
            </a:r>
          </a:p>
          <a:p>
            <a:pPr>
              <a:spcAft>
                <a:spcPts val="0"/>
              </a:spcAft>
            </a:pPr>
            <a:r>
              <a:rPr lang="ru-RU" sz="13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3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куплет:</a:t>
            </a:r>
          </a:p>
          <a:p>
            <a:pPr algn="just">
              <a:spcAft>
                <a:spcPts val="0"/>
              </a:spcAft>
            </a:pP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Двадцатый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век, в год двадцать третий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Самаровский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рождён,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 славу будущих столетий,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Народной волей утверждён.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13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Припев:</a:t>
            </a:r>
          </a:p>
          <a:p>
            <a:pPr algn="just">
              <a:spcAft>
                <a:spcPts val="0"/>
              </a:spcAft>
            </a:pP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Нет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предела раздольям Российским,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Красотой покоряет Сибирь.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Славься, наш район Ханты-Мансийский!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Славься, северный таёжный богатырь!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13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куплет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Созвездье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сельских поселений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Родной район объединил,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Богатства недр для поколений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своих глубинах сохранил.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13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куплет:</a:t>
            </a:r>
          </a:p>
          <a:p>
            <a:pPr algn="just">
              <a:spcAft>
                <a:spcPts val="0"/>
              </a:spcAft>
            </a:pP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помним подвиги героев</a:t>
            </a:r>
          </a:p>
          <a:p>
            <a:pPr algn="just">
              <a:spcAft>
                <a:spcPts val="0"/>
              </a:spcAft>
            </a:pP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Конды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Оби и Иртыша.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Всё, что завещано построим.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Судьбу района нам решать. 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6561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21 декабря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30316" y="1196752"/>
            <a:ext cx="6092825" cy="24119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45 лет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назад (1972)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решением Тюменского облисполкома в результате разукрупнения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Цингалинского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сельсовета образован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Горноправдинский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сельсовет с центром в п.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Горноправдинск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(сейчас администрация сельского поселения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Горноправдинск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В состав сельсовета включены поселки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Горноправдинск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Бобровский, д.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Лугофилинская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Справочник административно-территориального деления Тюменской области. Тюмень, 2003.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7"/>
          <a:stretch/>
        </p:blipFill>
        <p:spPr>
          <a:xfrm>
            <a:off x="1293813" y="1340768"/>
            <a:ext cx="3240360" cy="490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4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26 декабря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86300" y="1628800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 лет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назад (1997)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решением Думы Ханты-Мансийского района административный центр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Елизаровской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территории перенесен из села Елизарово в поселок Кедровый.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93813" y="260648"/>
            <a:ext cx="2496343" cy="792088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b="1" dirty="0" smtClean="0"/>
              <a:t>4 </a:t>
            </a:r>
            <a:r>
              <a:rPr lang="ru-RU" b="1" dirty="0"/>
              <a:t>января </a:t>
            </a:r>
            <a:endParaRPr lang="ru-RU" sz="3600" b="0" i="0" dirty="0">
              <a:solidFill>
                <a:srgbClr val="164B4F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5" name="Объект 13"/>
          <p:cNvSpPr txBox="1">
            <a:spLocks/>
          </p:cNvSpPr>
          <p:nvPr/>
        </p:nvSpPr>
        <p:spPr>
          <a:xfrm>
            <a:off x="5878388" y="1124744"/>
            <a:ext cx="5520681" cy="5455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назад (1992) </a:t>
            </a:r>
            <a:endParaRPr lang="ru-RU" sz="1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администрации Ханты- Мансийского района «О назначении глав администраций сельсоветов» деятельность исполкомов Советов народных депутатов прекращена, образованы администрации сельсоветов, с января 1997 года администрации территорий муниципального образования Ханты-Мансийский район. Ликвидированы в 2006 году.</a:t>
            </a:r>
            <a:endParaRPr lang="ru-RU" sz="4000" dirty="0">
              <a:solidFill>
                <a:schemeClr val="tx2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Clr>
                <a:srgbClr val="164B4F"/>
              </a:buClr>
              <a:buFont typeface="Arial" pitchFamily="34" charset="0"/>
              <a:buNone/>
            </a:pPr>
            <a:endParaRPr lang="ru-RU" b="1" dirty="0">
              <a:solidFill>
                <a:srgbClr val="164B4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458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93813" y="260648"/>
            <a:ext cx="2568351" cy="6480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/>
              <a:t>14 февраля </a:t>
            </a:r>
            <a:endParaRPr lang="ru-RU" sz="3600" b="0" i="0" dirty="0">
              <a:solidFill>
                <a:srgbClr val="164B4F"/>
              </a:solidFill>
              <a:latin typeface="Euphemia"/>
              <a:ea typeface="+mj-ea"/>
              <a:cs typeface="+mj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1052736"/>
            <a:ext cx="6600799" cy="3751308"/>
          </a:xfrm>
          <a:prstGeom prst="rect">
            <a:avLst/>
          </a:prstGeom>
        </p:spPr>
      </p:pic>
      <p:sp>
        <p:nvSpPr>
          <p:cNvPr id="10" name="Объект 13"/>
          <p:cNvSpPr txBox="1">
            <a:spLocks/>
          </p:cNvSpPr>
          <p:nvPr/>
        </p:nvSpPr>
        <p:spPr>
          <a:xfrm>
            <a:off x="8038628" y="1052736"/>
            <a:ext cx="3384376" cy="3751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 (1987)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Ханты-Мансийская районная общественная организация ветеранов войны,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труда, 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Вооруженных Сил и правоохранительных органов. Первым председателем избран Панов Федор Васильевич. 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//Ленинская </a:t>
            </a:r>
            <a:r>
              <a:rPr lang="ru-RU" sz="1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правда.-1987.-19,26 февр. </a:t>
            </a:r>
          </a:p>
          <a:p>
            <a:pPr marL="0" indent="0" algn="just">
              <a:buNone/>
            </a:pPr>
            <a:r>
              <a:rPr lang="ru-RU" sz="1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ru-RU" sz="1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район.-2007.-15 февр.</a:t>
            </a:r>
            <a:endParaRPr lang="ru-RU" sz="1400" i="1" dirty="0">
              <a:solidFill>
                <a:schemeClr val="tx2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i="1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Clr>
                <a:srgbClr val="164B4F"/>
              </a:buClr>
              <a:buFont typeface="Arial" pitchFamily="34" charset="0"/>
              <a:buNone/>
            </a:pPr>
            <a:endParaRPr lang="ru-RU" b="1" dirty="0">
              <a:solidFill>
                <a:srgbClr val="164B4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74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15 февраля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sp>
        <p:nvSpPr>
          <p:cNvPr id="5" name="Объект 13"/>
          <p:cNvSpPr txBox="1">
            <a:spLocks/>
          </p:cNvSpPr>
          <p:nvPr/>
        </p:nvSpPr>
        <p:spPr>
          <a:xfrm>
            <a:off x="5878388" y="1124744"/>
            <a:ext cx="5520681" cy="5455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назад (2002) </a:t>
            </a:r>
            <a:endParaRPr lang="ru-RU" sz="1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распоряжением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Ханты-Мансийского района № 95-р создано Муниципальное предприятие «ЖЭК-3» Ханты-Мансийского района. Предприятие образовано в связи с необходимостью осуществления хозяйственной деятельности в целях решения социальных задач муниципального образования для обеспечения жизнедеятельности населения района. Основной вид деятельности-производство пара и горячей воды (тепловой энергии).</a:t>
            </a:r>
            <a:endParaRPr lang="ru-RU" sz="4000" dirty="0" smtClean="0">
              <a:solidFill>
                <a:schemeClr val="tx2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Clr>
                <a:srgbClr val="164B4F"/>
              </a:buClr>
              <a:buFont typeface="Arial" pitchFamily="34" charset="0"/>
              <a:buNone/>
            </a:pPr>
            <a:endParaRPr lang="ru-RU" b="1" dirty="0">
              <a:solidFill>
                <a:srgbClr val="164B4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21 февраля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sp>
        <p:nvSpPr>
          <p:cNvPr id="8" name="Объект 13"/>
          <p:cNvSpPr txBox="1">
            <a:spLocks/>
          </p:cNvSpPr>
          <p:nvPr/>
        </p:nvSpPr>
        <p:spPr>
          <a:xfrm>
            <a:off x="5158308" y="1124744"/>
            <a:ext cx="6408712" cy="545590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</a:t>
            </a:r>
            <a:r>
              <a:rPr lang="ru-RU" sz="6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назад (1922-1993) родился </a:t>
            </a:r>
            <a:r>
              <a:rPr lang="ru-RU" sz="6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Бабичев</a:t>
            </a:r>
            <a:r>
              <a:rPr lang="ru-RU" sz="6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Пётр Алексеевич, участник Великой Отечественной войны, Герой Советского Союза.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Распоряжением 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Ханты-Мансийского района № 1123-р от 26.08.2015г. Муниципальному казенному общеобразовательному учреждению Ханты-Мансийского района «Средняя общеобразовательная школа п. </a:t>
            </a:r>
            <a:r>
              <a:rPr lang="ru-RU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Выкатной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присвоено имя Героя Советского Союза Петра Алексеевича </a:t>
            </a:r>
            <a:r>
              <a:rPr lang="ru-RU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Бабичева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Родился 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д. Борки </a:t>
            </a:r>
            <a:r>
              <a:rPr lang="ru-RU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Самаровского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в семье рыбака. После окончания средней школы работал в рыболовецкой артели. В Красную армию призван в 1941 г. После окончания Омского пехотного училища в 1942 г. назначен командиром взвода пешей разведки 116-го гвардейского стрелкового </a:t>
            </a:r>
            <a:r>
              <a:rPr lang="ru-RU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полка (40-я 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гвардейская стрелковая дивизия, 4-я гвардейская армия, 3-й Украинский фронт). В ночь на 1 декабря 1944 г. одним из первых со своим взводом переправился на правый берег р. Дунай в районе г. </a:t>
            </a:r>
            <a:r>
              <a:rPr lang="ru-RU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Дунапатай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(Венгрия). Захватив передовые траншеи противника, удерживал их до прихода подкрепления. За ночь взвод уничтожил 60 и взял в плен 80 солдат и офицеров противника, захватил много орудий, минометов, автомашин и другой боевой техники. Звание Героя Советского Союза присвоено в 1945 г. В 1947 г. окончил курсы усовершенствования офицерского состава. Работал в </a:t>
            </a:r>
            <a:r>
              <a:rPr lang="ru-RU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Ишимском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Тобольском военкоматах. С 1965 г. майор в запасе. Работал директором Тобольского городского пищекомбината. После ухода на пенсию переехал в г. Тюмень.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В 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Ханты-Мансийске в Парке Победы на Аллее Славы установлен бронзовый бюст героя. В г. Тюмени на доме, в котором он жил – мемориальная доска. Награжден орденами Ленина, Отечественной войны I-й степени, тремя орденами Красной Звезды, медалями.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5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4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свободу твою отстояли, Дунай!: Петр Алексеевич </a:t>
            </a:r>
            <a:r>
              <a:rPr lang="ru-RU" sz="40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Бабичев</a:t>
            </a:r>
            <a:r>
              <a:rPr lang="ru-RU" sz="4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Герои земли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Тюменской. – Тюмень, 1991. – С. 112, 113.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Щербич, С. Н. </a:t>
            </a:r>
            <a:r>
              <a:rPr lang="ru-RU" sz="40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Бабичев</a:t>
            </a:r>
            <a:r>
              <a:rPr lang="ru-RU" sz="4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Петр Алексеевич / С. Н. Щербич / </a:t>
            </a:r>
            <a:r>
              <a:rPr lang="ru-RU" sz="40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Югория</a:t>
            </a:r>
            <a:r>
              <a:rPr lang="ru-RU" sz="4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sz="40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энцикл</a:t>
            </a:r>
            <a:r>
              <a:rPr lang="ru-RU" sz="4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Ханты-</a:t>
            </a:r>
            <a:r>
              <a:rPr lang="ru-RU" sz="40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Манс</a:t>
            </a:r>
            <a:r>
              <a:rPr lang="ru-RU" sz="4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Авт. </a:t>
            </a:r>
            <a:r>
              <a:rPr lang="ru-RU" sz="40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</a:t>
            </a:r>
            <a:r>
              <a:rPr lang="ru-RU" sz="4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Ханты-Мансийск; Екатеринбург, 2000. – Т. 1. – С. 80.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разведки // </a:t>
            </a:r>
            <a:r>
              <a:rPr lang="ru-RU" sz="40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НовостиЮгры</a:t>
            </a:r>
            <a:r>
              <a:rPr lang="ru-RU" sz="4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2002. – 23 февр. – С. 2.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 Алексеевич </a:t>
            </a:r>
            <a:r>
              <a:rPr lang="ru-RU" sz="40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Бабичев</a:t>
            </a:r>
            <a:r>
              <a:rPr lang="ru-RU" sz="4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65 лет на службе Отечеству. – Ханты-Мансийск, 2003. –С. 66, 67.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Бабичев</a:t>
            </a:r>
            <a:r>
              <a:rPr lang="ru-RU" sz="4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Петр Алексеевич: Герои Советского Союза – наши земляки // Окопные письма. – Екатеринбург, 2005. – С. 218–220.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Миронов, А. Глубокий рейд / А. Миронов // </a:t>
            </a:r>
            <a:r>
              <a:rPr lang="ru-RU" sz="40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</a:t>
            </a:r>
            <a:r>
              <a:rPr lang="ru-RU" sz="4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Правда. – 2005. – 7 мая. – С. 4.</a:t>
            </a:r>
            <a:endParaRPr lang="ru-RU" sz="4000" i="1" dirty="0" smtClean="0">
              <a:solidFill>
                <a:schemeClr val="tx2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Clr>
                <a:srgbClr val="164B4F"/>
              </a:buClr>
              <a:buFont typeface="Arial" pitchFamily="34" charset="0"/>
              <a:buNone/>
            </a:pPr>
            <a:endParaRPr lang="ru-RU" b="1" dirty="0">
              <a:solidFill>
                <a:srgbClr val="164B4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1112753"/>
            <a:ext cx="3960440" cy="535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2 марта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1052736"/>
            <a:ext cx="4152527" cy="5119783"/>
          </a:xfrm>
          <a:prstGeom prst="rect">
            <a:avLst/>
          </a:prstGeom>
        </p:spPr>
      </p:pic>
      <p:sp>
        <p:nvSpPr>
          <p:cNvPr id="6" name="Объект 13"/>
          <p:cNvSpPr txBox="1">
            <a:spLocks/>
          </p:cNvSpPr>
          <p:nvPr/>
        </p:nvSpPr>
        <p:spPr>
          <a:xfrm>
            <a:off x="5878388" y="1124744"/>
            <a:ext cx="5520681" cy="5455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назад (1937) родилась Синицына Ада Михайловна, Почетный гражданин Ханты-Мансийского района (2008).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марта 1937 </a:t>
            </a: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года,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житель п.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Выкатной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Ханты-Мансийского района.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С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1964 года по 1985 год работала учителем начальных классов в </a:t>
            </a:r>
            <a:r>
              <a:rPr lang="ru-RU" sz="13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Выкатновской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школе. Общий педагогический стаж составляет 36,5 лет. Большой педагогический опыт, глубокие знания, беззаветная преданность детям и своему делу, необыкновенное трудолюбие и творческий подход к работе, стремление к совершенствованию и готовность помочь советом и делом характеризуют Аду Михайловну. Среди педагогов и родителей пользуется заслуженным авторитетом и уважением.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Постоянный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районных фестивалей и юбилейных выставок, о чём свидетельствуют дипломы мастера прикладного искусства.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За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многолетний добросовестный труд Ада Михайловна награждена медалью «Ветеран труда», неоднократно отмечена почётными грамотами за успехи в благородном труде по воспитанию и обучению детей.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Решением </a:t>
            </a:r>
            <a:r>
              <a:rPr lang="ru-RU" sz="1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Ханты-Мансийского района за высокое профессиональное мастерство, многолетний добросовестный труд, значительный личный вклад в социально-экономическое развитие Ханты-Мансийского района присвоено звание «Почетный гражданин Ханты-Мансийского района».</a:t>
            </a:r>
            <a:endParaRPr lang="ru-RU" sz="1300" dirty="0" smtClean="0">
              <a:solidFill>
                <a:schemeClr val="tx2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Clr>
                <a:srgbClr val="164B4F"/>
              </a:buClr>
              <a:buFont typeface="Arial" pitchFamily="34" charset="0"/>
              <a:buNone/>
            </a:pPr>
            <a:endParaRPr lang="ru-RU" b="1" dirty="0">
              <a:solidFill>
                <a:srgbClr val="164B4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83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93813" y="260648"/>
            <a:ext cx="271236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9 марта </a:t>
            </a:r>
            <a:endParaRPr lang="ru-RU" sz="3600" dirty="0">
              <a:solidFill>
                <a:srgbClr val="164B4F"/>
              </a:solidFill>
              <a:latin typeface="Euphemi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14" y="980728"/>
            <a:ext cx="4020605" cy="5298530"/>
          </a:xfrm>
          <a:prstGeom prst="rect">
            <a:avLst/>
          </a:prstGeom>
        </p:spPr>
      </p:pic>
      <p:sp>
        <p:nvSpPr>
          <p:cNvPr id="7" name="Объект 13"/>
          <p:cNvSpPr txBox="1">
            <a:spLocks/>
          </p:cNvSpPr>
          <p:nvPr/>
        </p:nvSpPr>
        <p:spPr>
          <a:xfrm>
            <a:off x="5590356" y="980728"/>
            <a:ext cx="5808713" cy="55999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9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</a:t>
            </a:r>
            <a:r>
              <a:rPr lang="ru-RU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r>
              <a:rPr lang="ru-RU" sz="19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 (1932-2005)</a:t>
            </a:r>
            <a:r>
              <a:rPr lang="ru-RU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родилась Колосова Евдокия Ивановна, отличник народного просвещения, Заслуженный учитель школы РСФСР, Почетный гражданин Ханты-Мансийского района (1998).</a:t>
            </a:r>
            <a:endParaRPr lang="ru-RU" sz="19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Родилась  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д. </a:t>
            </a:r>
            <a:r>
              <a:rPr lang="ru-RU" sz="15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Тандашка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Велижанского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Тюменской области. С 1946 г. воспитывалась в Тюменском детском доме. Трудовую деятельность начала в 1953 г. после окончания Тюменского педагогического училища старшей пионервожатой в с. </a:t>
            </a:r>
            <a:r>
              <a:rPr lang="ru-RU" sz="15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Цингалы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Самаровского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(ныне – Ханты-Мансийского) района. В 1960 г. заочно окончила Тюменский педагогический институт, работала завучем в </a:t>
            </a:r>
            <a:r>
              <a:rPr lang="ru-RU" sz="15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Нялинском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детском доме. С 1961 по 1966 гг. </a:t>
            </a:r>
            <a:r>
              <a:rPr lang="ru-RU" sz="15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–директор </a:t>
            </a:r>
            <a:r>
              <a:rPr lang="ru-RU" sz="15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Сугунчумской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Выкатновской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восьмилетних школ Ханты-Мансийского района. С 1966 г. – директор </a:t>
            </a:r>
            <a:r>
              <a:rPr lang="ru-RU" sz="15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Горноправдинской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школы, затем организатор внеклассной работы и учитель истории в этой школе. В 1987 г. вышла на заслуженный отдых.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Опытный 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педагог, умелый организатор, щедро делилась накопленным педагогическим опытом. Долгие годы была секретарём партийной организации </a:t>
            </a:r>
            <a:r>
              <a:rPr lang="ru-RU" sz="15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Горноправдинской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средней школы и членом Райкома партии Ханты-Мансийского района, депутатом районного Совета депутатов. Активно участвовала в общественной жизни посёлка в коллективе, пользовалась заслуженным уважением.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За 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долголетний, добросовестный, творческий труд в воспитании и обучении детей награждена грамотами </a:t>
            </a:r>
            <a:r>
              <a:rPr lang="ru-RU" sz="15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РайОНО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ОкрОНО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ОблОНО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Министерства просвещения РСФСР. Присвоено звание «Отличник народного просвещения». «Заслуженный учитель школы РСФСР», «Ветеран труда</a:t>
            </a:r>
            <a:r>
              <a:rPr lang="ru-RU" sz="15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Решением 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Ханты-Мансийского района за высокое профессиональное мастерство, многолетний добросовестный труд, значительный личный вклад в социально-экономическое развитие Ханты-Мансийского района присвоено звание «Почетный гражданин Ханты-Мансийского района</a:t>
            </a:r>
            <a:r>
              <a:rPr lang="ru-RU" sz="15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5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Хорина</a:t>
            </a:r>
            <a:r>
              <a:rPr lang="ru-RU" sz="1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Л. Самая молодая / Л. </a:t>
            </a:r>
            <a:r>
              <a:rPr lang="ru-RU" sz="14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Хорина</a:t>
            </a:r>
            <a:r>
              <a:rPr lang="ru-RU" sz="1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ru-RU" sz="14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НовостиЮгры</a:t>
            </a:r>
            <a:r>
              <a:rPr lang="ru-RU" sz="1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1993. – 17 июня.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Колосова, Е. Я ощущала себя счастливой / Е. Колосова // Новости Югры. – 1999. –8 июля.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300" dirty="0" smtClean="0">
              <a:solidFill>
                <a:schemeClr val="tx2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Clr>
                <a:srgbClr val="164B4F"/>
              </a:buClr>
              <a:buFont typeface="Arial" pitchFamily="34" charset="0"/>
              <a:buNone/>
            </a:pPr>
            <a:endParaRPr lang="ru-RU" b="1" dirty="0">
              <a:solidFill>
                <a:srgbClr val="164B4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renity_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7333743-6C97-419E-BA07-3CBF19F59E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аурой безмятежности (широкоэкранный формат)</Template>
  <TotalTime>0</TotalTime>
  <Words>5772</Words>
  <Application>Microsoft Office PowerPoint</Application>
  <PresentationFormat>Произвольный</PresentationFormat>
  <Paragraphs>245</Paragraphs>
  <Slides>33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Batang</vt:lpstr>
      <vt:lpstr>Arial</vt:lpstr>
      <vt:lpstr>Calibri</vt:lpstr>
      <vt:lpstr>Euphemia</vt:lpstr>
      <vt:lpstr>Times New Roman</vt:lpstr>
      <vt:lpstr>TimesNewRoman</vt:lpstr>
      <vt:lpstr>Serenity_16x9</vt:lpstr>
      <vt:lpstr>КАЛЕНДАРЬ ПАМЯТНЫХ И ЗНАМЕНАТЕЛЬНЫХ ДАТ ХАНТЫ-МАНСИЙСКОГО РАЙОНА на 2017 год</vt:lpstr>
      <vt:lpstr>Общие сведения: </vt:lpstr>
      <vt:lpstr>2 января </vt:lpstr>
      <vt:lpstr>4 января </vt:lpstr>
      <vt:lpstr>14 февраля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2016-11-30T10:07:34Z</dcterms:created>
  <dcterms:modified xsi:type="dcterms:W3CDTF">2016-12-02T11:11:33Z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TC028011099991</vt:lpwstr>
  </property>
</Properties>
</file>